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Neue Machina" charset="1" panose="00000500000000000000"/>
      <p:regular r:id="rId20"/>
    </p:embeddedFont>
    <p:embeddedFont>
      <p:font typeface="Neue Machina Light" charset="1" panose="00000400000000000000"/>
      <p:regular r:id="rId21"/>
    </p:embeddedFont>
    <p:embeddedFont>
      <p:font typeface="Neue Machina Ultra-Bold" charset="1" panose="00000900000000000000"/>
      <p:regular r:id="rId22"/>
    </p:embeddedFont>
    <p:embeddedFont>
      <p:font typeface="Montserrat" charset="1" panose="00000500000000000000"/>
      <p:regular r:id="rId23"/>
    </p:embeddedFont>
    <p:embeddedFont>
      <p:font typeface="Montserrat Bold" charset="1" panose="00000800000000000000"/>
      <p:regular r:id="rId24"/>
    </p:embeddedFont>
    <p:embeddedFont>
      <p:font typeface="Montserrat Italics" charset="1" panose="00000500000000000000"/>
      <p:regular r:id="rId25"/>
    </p:embeddedFont>
    <p:embeddedFont>
      <p:font typeface="Montserrat Bold Italics" charset="1" panose="00000800000000000000"/>
      <p:regular r:id="rId26"/>
    </p:embeddedFont>
    <p:embeddedFont>
      <p:font typeface="Montserrat Thin" charset="1" panose="00000300000000000000"/>
      <p:regular r:id="rId27"/>
    </p:embeddedFont>
    <p:embeddedFont>
      <p:font typeface="Montserrat Thin Italics" charset="1" panose="00000300000000000000"/>
      <p:regular r:id="rId28"/>
    </p:embeddedFont>
    <p:embeddedFont>
      <p:font typeface="Montserrat Extra-Light" charset="1" panose="00000300000000000000"/>
      <p:regular r:id="rId29"/>
    </p:embeddedFont>
    <p:embeddedFont>
      <p:font typeface="Montserrat Extra-Light Italics" charset="1" panose="00000300000000000000"/>
      <p:regular r:id="rId30"/>
    </p:embeddedFont>
    <p:embeddedFont>
      <p:font typeface="Montserrat Light" charset="1" panose="00000400000000000000"/>
      <p:regular r:id="rId31"/>
    </p:embeddedFont>
    <p:embeddedFont>
      <p:font typeface="Montserrat Light Italics" charset="1" panose="00000400000000000000"/>
      <p:regular r:id="rId32"/>
    </p:embeddedFont>
    <p:embeddedFont>
      <p:font typeface="Montserrat Medium" charset="1" panose="00000600000000000000"/>
      <p:regular r:id="rId33"/>
    </p:embeddedFont>
    <p:embeddedFont>
      <p:font typeface="Montserrat Medium Italics" charset="1" panose="00000600000000000000"/>
      <p:regular r:id="rId34"/>
    </p:embeddedFont>
    <p:embeddedFont>
      <p:font typeface="Montserrat Semi-Bold" charset="1" panose="00000700000000000000"/>
      <p:regular r:id="rId35"/>
    </p:embeddedFont>
    <p:embeddedFont>
      <p:font typeface="Montserrat Semi-Bold Italics" charset="1" panose="00000700000000000000"/>
      <p:regular r:id="rId36"/>
    </p:embeddedFont>
    <p:embeddedFont>
      <p:font typeface="Montserrat Ultra-Bold" charset="1" panose="00000900000000000000"/>
      <p:regular r:id="rId37"/>
    </p:embeddedFont>
    <p:embeddedFont>
      <p:font typeface="Montserrat Ultra-Bold Italics" charset="1" panose="00000900000000000000"/>
      <p:regular r:id="rId38"/>
    </p:embeddedFont>
    <p:embeddedFont>
      <p:font typeface="Montserrat Heavy" charset="1" panose="00000A00000000000000"/>
      <p:regular r:id="rId39"/>
    </p:embeddedFont>
    <p:embeddedFont>
      <p:font typeface="Montserrat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4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VAF0LV16EUQ.mp4" Type="http://schemas.openxmlformats.org/officeDocument/2006/relationships/video"/><Relationship Id="rId4" Target="../media/VAF0LV16EUQ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042606">
            <a:off x="-1092591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79706" y="-22452"/>
            <a:ext cx="9008294" cy="10287000"/>
          </a:xfrm>
          <a:custGeom>
            <a:avLst/>
            <a:gdLst/>
            <a:ahLst/>
            <a:cxnLst/>
            <a:rect r="r" b="b" t="t" l="l"/>
            <a:pathLst>
              <a:path h="10287000" w="9008294">
                <a:moveTo>
                  <a:pt x="0" y="0"/>
                </a:moveTo>
                <a:lnTo>
                  <a:pt x="9008294" y="0"/>
                </a:lnTo>
                <a:lnTo>
                  <a:pt x="90082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1684" t="0" r="-6132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760" y="388039"/>
            <a:ext cx="9706009" cy="739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14"/>
              </a:lnSpc>
            </a:pPr>
            <a:r>
              <a:rPr lang="en-US" sz="7010">
                <a:solidFill>
                  <a:srgbClr val="FFFFFF"/>
                </a:solidFill>
                <a:latin typeface="Neue Machina Ultra-Bold"/>
              </a:rPr>
              <a:t>Semi-automated squash refereeing system using computer vision and 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79539" y="8637536"/>
            <a:ext cx="5857282" cy="91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2"/>
              </a:lnSpc>
              <a:spcBef>
                <a:spcPct val="0"/>
              </a:spcBef>
            </a:pPr>
            <a:r>
              <a:rPr lang="en-US" sz="5294">
                <a:solidFill>
                  <a:srgbClr val="000000"/>
                </a:solidFill>
                <a:latin typeface="Canva Sans Bold"/>
              </a:rPr>
              <a:t>Project proposal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3453" y="-2872766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6" y="0"/>
                </a:lnTo>
                <a:lnTo>
                  <a:pt x="8996086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914772" y="-125707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4"/>
                </a:lnTo>
                <a:lnTo>
                  <a:pt x="0" y="2308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9021" y="30753"/>
            <a:ext cx="15805018" cy="145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48"/>
              </a:lnSpc>
            </a:pPr>
            <a:r>
              <a:rPr lang="en-US" sz="8463">
                <a:solidFill>
                  <a:srgbClr val="FFFFFF"/>
                </a:solidFill>
                <a:latin typeface="Neue Machina Ultra-Bold"/>
              </a:rPr>
              <a:t>challenge   and  solutions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8381" y="1816043"/>
            <a:ext cx="7338564" cy="8106496"/>
            <a:chOff x="0" y="0"/>
            <a:chExt cx="2145475" cy="23699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5475" cy="2369985"/>
            </a:xfrm>
            <a:custGeom>
              <a:avLst/>
              <a:gdLst/>
              <a:ahLst/>
              <a:cxnLst/>
              <a:rect r="r" b="b" t="t" l="l"/>
              <a:pathLst>
                <a:path h="2369985" w="2145475">
                  <a:moveTo>
                    <a:pt x="2021015" y="2369985"/>
                  </a:moveTo>
                  <a:lnTo>
                    <a:pt x="124460" y="2369985"/>
                  </a:lnTo>
                  <a:cubicBezTo>
                    <a:pt x="55880" y="2369985"/>
                    <a:pt x="0" y="2314105"/>
                    <a:pt x="0" y="22455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1015" y="0"/>
                  </a:lnTo>
                  <a:cubicBezTo>
                    <a:pt x="2089595" y="0"/>
                    <a:pt x="2145475" y="55880"/>
                    <a:pt x="2145475" y="124460"/>
                  </a:cubicBezTo>
                  <a:lnTo>
                    <a:pt x="2145475" y="2245525"/>
                  </a:lnTo>
                  <a:cubicBezTo>
                    <a:pt x="2145475" y="2314105"/>
                    <a:pt x="2089595" y="2369985"/>
                    <a:pt x="2021015" y="2369985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11" id="11"/>
          <p:cNvSpPr/>
          <p:nvPr/>
        </p:nvSpPr>
        <p:spPr>
          <a:xfrm flipH="true" flipV="true">
            <a:off x="8581055" y="1816073"/>
            <a:ext cx="24227" cy="772490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077923" y="1794684"/>
            <a:ext cx="9072464" cy="8106496"/>
            <a:chOff x="0" y="0"/>
            <a:chExt cx="2652391" cy="23699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52391" cy="2369985"/>
            </a:xfrm>
            <a:custGeom>
              <a:avLst/>
              <a:gdLst/>
              <a:ahLst/>
              <a:cxnLst/>
              <a:rect r="r" b="b" t="t" l="l"/>
              <a:pathLst>
                <a:path h="2369985" w="2652391">
                  <a:moveTo>
                    <a:pt x="2527931" y="2369985"/>
                  </a:moveTo>
                  <a:lnTo>
                    <a:pt x="124460" y="2369985"/>
                  </a:lnTo>
                  <a:cubicBezTo>
                    <a:pt x="55880" y="2369985"/>
                    <a:pt x="0" y="2314105"/>
                    <a:pt x="0" y="22455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27931" y="0"/>
                  </a:lnTo>
                  <a:cubicBezTo>
                    <a:pt x="2596511" y="0"/>
                    <a:pt x="2652391" y="55880"/>
                    <a:pt x="2652391" y="124460"/>
                  </a:cubicBezTo>
                  <a:lnTo>
                    <a:pt x="2652391" y="2245525"/>
                  </a:lnTo>
                  <a:cubicBezTo>
                    <a:pt x="2652391" y="2314105"/>
                    <a:pt x="2596511" y="2369985"/>
                    <a:pt x="2527931" y="2369985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87248" y="1841077"/>
            <a:ext cx="6979696" cy="819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0" indent="-356230" lvl="1">
              <a:lnSpc>
                <a:spcPts val="7259"/>
              </a:lnSpc>
              <a:buFont typeface="Arial"/>
              <a:buChar char="•"/>
            </a:pPr>
            <a:r>
              <a:rPr lang="en-US" sz="3299" spc="-46">
                <a:solidFill>
                  <a:srgbClr val="FFFFFF"/>
                </a:solidFill>
                <a:latin typeface="Arial"/>
              </a:rPr>
              <a:t>Lack of ready made datasets</a:t>
            </a:r>
          </a:p>
          <a:p>
            <a:pPr algn="just" marL="712460" indent="-356230" lvl="1">
              <a:lnSpc>
                <a:spcPts val="7259"/>
              </a:lnSpc>
              <a:buFont typeface="Arial"/>
              <a:buChar char="•"/>
            </a:pPr>
            <a:r>
              <a:rPr lang="en-US" sz="3299" spc="3">
                <a:solidFill>
                  <a:srgbClr val="FFFFFF"/>
                </a:solidFill>
                <a:latin typeface="Arial"/>
              </a:rPr>
              <a:t>Database size used to support this system.</a:t>
            </a:r>
          </a:p>
          <a:p>
            <a:pPr algn="just" marL="712460" indent="-356230" lvl="1">
              <a:lnSpc>
                <a:spcPts val="7259"/>
              </a:lnSpc>
              <a:buFont typeface="Arial"/>
              <a:buChar char="•"/>
            </a:pPr>
            <a:r>
              <a:rPr lang="en-US" sz="3299" spc="3">
                <a:solidFill>
                  <a:srgbClr val="FFFFFF"/>
                </a:solidFill>
                <a:latin typeface="Arial"/>
              </a:rPr>
              <a:t>Real time processing is not easy.</a:t>
            </a:r>
          </a:p>
          <a:p>
            <a:pPr algn="just" marL="712460" indent="-356230" lvl="1">
              <a:lnSpc>
                <a:spcPts val="7259"/>
              </a:lnSpc>
              <a:buFont typeface="Arial"/>
              <a:buChar char="•"/>
            </a:pPr>
            <a:r>
              <a:rPr lang="en-US" sz="3299" spc="-46">
                <a:solidFill>
                  <a:srgbClr val="FFFFFF"/>
                </a:solidFill>
                <a:latin typeface="Arial"/>
              </a:rPr>
              <a:t>The used cameras does not meet the specs that we need.</a:t>
            </a:r>
          </a:p>
          <a:p>
            <a:pPr algn="just" marL="712460" indent="-356230" lvl="1">
              <a:lnSpc>
                <a:spcPts val="7259"/>
              </a:lnSpc>
              <a:buFont typeface="Arial"/>
              <a:buChar char="•"/>
            </a:pPr>
            <a:r>
              <a:rPr lang="en-US" sz="3299" spc="-46">
                <a:solidFill>
                  <a:srgbClr val="FFFFFF"/>
                </a:solidFill>
                <a:latin typeface="Arial"/>
              </a:rPr>
              <a:t>Multi camera, single decision.</a:t>
            </a:r>
          </a:p>
          <a:p>
            <a:pPr algn="just" marL="712460" indent="-356230" lvl="1">
              <a:lnSpc>
                <a:spcPts val="7259"/>
              </a:lnSpc>
              <a:buFont typeface="Arial"/>
              <a:buChar char="•"/>
            </a:pPr>
            <a:r>
              <a:rPr lang="en-US" sz="3299" spc="-46">
                <a:solidFill>
                  <a:srgbClr val="FFFFFF"/>
                </a:solidFill>
                <a:latin typeface="Arial"/>
              </a:rPr>
              <a:t>This idea has not been proposed before.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55643" y="1847645"/>
            <a:ext cx="9217828" cy="820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</a:rPr>
              <a:t>Scrapped youtube &amp; WSO videos.</a:t>
            </a:r>
          </a:p>
          <a:p>
            <a:pPr marL="690881" indent="-345440" lvl="1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</a:rPr>
              <a:t>MongoDB &amp; Google Cloud Storage.</a:t>
            </a:r>
          </a:p>
          <a:p>
            <a:pPr marL="690881" indent="-345440" lvl="1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</a:rPr>
              <a:t>High processor with optimizations &amp; high RAMs.</a:t>
            </a:r>
          </a:p>
          <a:p>
            <a:pPr marL="690881" indent="-345440" lvl="1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</a:rPr>
              <a:t> 60 frames per seconds or above cameras.</a:t>
            </a:r>
          </a:p>
          <a:p>
            <a:pPr marL="690881" indent="-345440" lvl="1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</a:rPr>
              <a:t>NTP sync. ,Cameras calibration and  decision-making algorithm that fuses data from all cameras.</a:t>
            </a:r>
          </a:p>
          <a:p>
            <a:pPr marL="690881" indent="-345440" lvl="1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</a:rPr>
              <a:t>Thus the limited literature and uncertain methodologies requires resilience, creativity, and effective</a:t>
            </a:r>
          </a:p>
          <a:p>
            <a:pPr>
              <a:lnSpc>
                <a:spcPts val="4960"/>
              </a:lnSpc>
            </a:pPr>
            <a:r>
              <a:rPr lang="en-US" sz="3200">
                <a:solidFill>
                  <a:srgbClr val="FFFFFF"/>
                </a:solidFill>
                <a:latin typeface="Arial"/>
              </a:rPr>
              <a:t>      problem-solving.</a:t>
            </a:r>
          </a:p>
          <a:p>
            <a:pPr>
              <a:lnSpc>
                <a:spcPts val="496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6846" y="363392"/>
            <a:ext cx="12074902" cy="118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8"/>
              </a:lnSpc>
            </a:pPr>
            <a:r>
              <a:rPr lang="en-US" sz="6863">
                <a:solidFill>
                  <a:srgbClr val="FFFFFF"/>
                </a:solidFill>
                <a:latin typeface="Neue Machina Ultra-Bold"/>
              </a:rPr>
              <a:t>supportive documents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65234" y="2301753"/>
            <a:ext cx="9223575" cy="2761793"/>
            <a:chOff x="0" y="0"/>
            <a:chExt cx="12298101" cy="368239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5557838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1122679" indent="-561340" lvl="1">
                <a:lnSpc>
                  <a:spcPts val="7279"/>
                </a:lnSpc>
                <a:buFont typeface="Arial"/>
                <a:buChar char="•"/>
              </a:pPr>
              <a:r>
                <a:rPr lang="en-US" sz="5199">
                  <a:solidFill>
                    <a:srgbClr val="FFFFFF"/>
                  </a:solidFill>
                  <a:latin typeface="Canva Sans Bold"/>
                </a:rPr>
                <a:t>Dataset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48427" y="1815480"/>
              <a:ext cx="11549674" cy="1866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80438" indent="-440219" lvl="1">
                <a:lnSpc>
                  <a:spcPts val="5709"/>
                </a:lnSpc>
                <a:buFont typeface="Arial"/>
                <a:buChar char="•"/>
              </a:pPr>
              <a:r>
                <a:rPr lang="en-US" sz="4077">
                  <a:solidFill>
                    <a:srgbClr val="9A82FC"/>
                  </a:solidFill>
                  <a:latin typeface="Canva Sans"/>
                </a:rPr>
                <a:t>SQUASHTV youtube channel</a:t>
              </a:r>
            </a:p>
            <a:p>
              <a:pPr algn="just" marL="880438" indent="-440219" lvl="1">
                <a:lnSpc>
                  <a:spcPts val="5709"/>
                </a:lnSpc>
                <a:buFont typeface="Arial"/>
                <a:buChar char="•"/>
              </a:pPr>
              <a:r>
                <a:rPr lang="en-US" sz="4077">
                  <a:solidFill>
                    <a:srgbClr val="9A82FC"/>
                  </a:solidFill>
                  <a:latin typeface="Canva Sans"/>
                </a:rPr>
                <a:t>world squash officiating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8040" y="6059002"/>
            <a:ext cx="14749427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Survey Charts 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                                         &amp;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                                                 Pro Players Interview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8470" y="361786"/>
            <a:ext cx="9035711" cy="4218915"/>
          </a:xfrm>
          <a:custGeom>
            <a:avLst/>
            <a:gdLst/>
            <a:ahLst/>
            <a:cxnLst/>
            <a:rect r="r" b="b" t="t" l="l"/>
            <a:pathLst>
              <a:path h="4218915" w="9035711">
                <a:moveTo>
                  <a:pt x="0" y="0"/>
                </a:moveTo>
                <a:lnTo>
                  <a:pt x="9035711" y="0"/>
                </a:lnTo>
                <a:lnTo>
                  <a:pt x="9035711" y="4218915"/>
                </a:lnTo>
                <a:lnTo>
                  <a:pt x="0" y="4218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0" t="-1472" r="-408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9213" y="3278150"/>
            <a:ext cx="7901471" cy="4499274"/>
          </a:xfrm>
          <a:custGeom>
            <a:avLst/>
            <a:gdLst/>
            <a:ahLst/>
            <a:cxnLst/>
            <a:rect r="r" b="b" t="t" l="l"/>
            <a:pathLst>
              <a:path h="4499274" w="7901471">
                <a:moveTo>
                  <a:pt x="0" y="0"/>
                </a:moveTo>
                <a:lnTo>
                  <a:pt x="7901472" y="0"/>
                </a:lnTo>
                <a:lnTo>
                  <a:pt x="7901472" y="4499274"/>
                </a:lnTo>
                <a:lnTo>
                  <a:pt x="0" y="4499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10" r="-21862" b="-121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48470" y="5143500"/>
            <a:ext cx="9035711" cy="4787216"/>
          </a:xfrm>
          <a:custGeom>
            <a:avLst/>
            <a:gdLst/>
            <a:ahLst/>
            <a:cxnLst/>
            <a:rect r="r" b="b" t="t" l="l"/>
            <a:pathLst>
              <a:path h="4787216" w="9035711">
                <a:moveTo>
                  <a:pt x="0" y="0"/>
                </a:moveTo>
                <a:lnTo>
                  <a:pt x="9035711" y="0"/>
                </a:lnTo>
                <a:lnTo>
                  <a:pt x="9035711" y="4787216"/>
                </a:lnTo>
                <a:lnTo>
                  <a:pt x="0" y="4787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984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46396" y="-161925"/>
            <a:ext cx="8204368" cy="143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Canva Sans Bold"/>
              </a:rPr>
              <a:t>Survey Charts</a:t>
            </a:r>
            <a:r>
              <a:rPr lang="en-US" sz="8400">
                <a:solidFill>
                  <a:srgbClr val="FFFFFF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5244" y="-9255"/>
            <a:ext cx="6886059" cy="10287000"/>
            <a:chOff x="0" y="0"/>
            <a:chExt cx="9181412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181412" cy="13716000"/>
              <a:chOff x="0" y="0"/>
              <a:chExt cx="1813612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813612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813612">
                    <a:moveTo>
                      <a:pt x="57339" y="0"/>
                    </a:moveTo>
                    <a:lnTo>
                      <a:pt x="1756274" y="0"/>
                    </a:lnTo>
                    <a:cubicBezTo>
                      <a:pt x="1787941" y="0"/>
                      <a:pt x="1813612" y="25671"/>
                      <a:pt x="1813612" y="57339"/>
                    </a:cubicBezTo>
                    <a:lnTo>
                      <a:pt x="1813612" y="2651995"/>
                    </a:lnTo>
                    <a:cubicBezTo>
                      <a:pt x="1813612" y="2667202"/>
                      <a:pt x="1807571" y="2681786"/>
                      <a:pt x="1796818" y="2692539"/>
                    </a:cubicBezTo>
                    <a:cubicBezTo>
                      <a:pt x="1786065" y="2703292"/>
                      <a:pt x="1771481" y="2709333"/>
                      <a:pt x="1756274" y="2709333"/>
                    </a:cubicBezTo>
                    <a:lnTo>
                      <a:pt x="57339" y="2709333"/>
                    </a:lnTo>
                    <a:cubicBezTo>
                      <a:pt x="42132" y="2709333"/>
                      <a:pt x="27547" y="2703292"/>
                      <a:pt x="16794" y="2692539"/>
                    </a:cubicBezTo>
                    <a:cubicBezTo>
                      <a:pt x="6041" y="2681786"/>
                      <a:pt x="0" y="2667202"/>
                      <a:pt x="0" y="2651995"/>
                    </a:cubicBezTo>
                    <a:lnTo>
                      <a:pt x="0" y="57339"/>
                    </a:lnTo>
                    <a:cubicBezTo>
                      <a:pt x="0" y="42132"/>
                      <a:pt x="6041" y="27547"/>
                      <a:pt x="16794" y="16794"/>
                    </a:cubicBezTo>
                    <a:cubicBezTo>
                      <a:pt x="27547" y="6041"/>
                      <a:pt x="42132" y="0"/>
                      <a:pt x="573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813612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pic>
          <p:nvPicPr>
            <p:cNvPr name="Picture 6" id="6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0" t="2310" r="0" b="714"/>
            <a:stretch>
              <a:fillRect/>
            </a:stretch>
          </p:blipFill>
          <p:spPr>
            <a:xfrm flipH="false" flipV="false" rot="0">
              <a:off x="624406" y="179491"/>
              <a:ext cx="7796404" cy="1335701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280902" y="1032755"/>
            <a:ext cx="8190651" cy="354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01"/>
              </a:lnSpc>
            </a:pPr>
            <a:r>
              <a:rPr lang="en-US" sz="10144">
                <a:solidFill>
                  <a:srgbClr val="004AAD"/>
                </a:solidFill>
                <a:latin typeface="Canva Sans Bold"/>
              </a:rPr>
              <a:t>Pro Players interview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0579" y="1787525"/>
            <a:ext cx="10683413" cy="7856354"/>
          </a:xfrm>
          <a:custGeom>
            <a:avLst/>
            <a:gdLst/>
            <a:ahLst/>
            <a:cxnLst/>
            <a:rect r="r" b="b" t="t" l="l"/>
            <a:pathLst>
              <a:path h="7856354" w="10683413">
                <a:moveTo>
                  <a:pt x="0" y="0"/>
                </a:moveTo>
                <a:lnTo>
                  <a:pt x="10683413" y="0"/>
                </a:lnTo>
                <a:lnTo>
                  <a:pt x="10683413" y="7856354"/>
                </a:lnTo>
                <a:lnTo>
                  <a:pt x="0" y="7856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" t="0" r="-1336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32834" y="1787525"/>
            <a:ext cx="7755166" cy="8499475"/>
          </a:xfrm>
          <a:custGeom>
            <a:avLst/>
            <a:gdLst/>
            <a:ahLst/>
            <a:cxnLst/>
            <a:rect r="r" b="b" t="t" l="l"/>
            <a:pathLst>
              <a:path h="8499475" w="7755166">
                <a:moveTo>
                  <a:pt x="0" y="0"/>
                </a:moveTo>
                <a:lnTo>
                  <a:pt x="7755166" y="0"/>
                </a:lnTo>
                <a:lnTo>
                  <a:pt x="7755166" y="8499475"/>
                </a:lnTo>
                <a:lnTo>
                  <a:pt x="0" y="8499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24" t="0" r="-332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15841" y="69850"/>
            <a:ext cx="9456319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Neue Machina Ultra-Bold"/>
              </a:rPr>
              <a:t>DEMOS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87525"/>
            <a:ext cx="8375291" cy="8499475"/>
          </a:xfrm>
          <a:custGeom>
            <a:avLst/>
            <a:gdLst/>
            <a:ahLst/>
            <a:cxnLst/>
            <a:rect r="r" b="b" t="t" l="l"/>
            <a:pathLst>
              <a:path h="8499475" w="8375291">
                <a:moveTo>
                  <a:pt x="0" y="0"/>
                </a:moveTo>
                <a:lnTo>
                  <a:pt x="8375291" y="0"/>
                </a:lnTo>
                <a:lnTo>
                  <a:pt x="8375291" y="8499475"/>
                </a:lnTo>
                <a:lnTo>
                  <a:pt x="0" y="8499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1" t="0" r="-7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70702" y="4852485"/>
            <a:ext cx="9717298" cy="2369555"/>
          </a:xfrm>
          <a:custGeom>
            <a:avLst/>
            <a:gdLst/>
            <a:ahLst/>
            <a:cxnLst/>
            <a:rect r="r" b="b" t="t" l="l"/>
            <a:pathLst>
              <a:path h="2369555" w="9717298">
                <a:moveTo>
                  <a:pt x="0" y="0"/>
                </a:moveTo>
                <a:lnTo>
                  <a:pt x="9717298" y="0"/>
                </a:lnTo>
                <a:lnTo>
                  <a:pt x="9717298" y="2369555"/>
                </a:lnTo>
                <a:lnTo>
                  <a:pt x="0" y="2369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18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15841" y="69850"/>
            <a:ext cx="9456319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Neue Machina Ultra-Bold"/>
              </a:rPr>
              <a:t>DEMOS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33972" y="1787525"/>
            <a:ext cx="9699726" cy="7713654"/>
          </a:xfrm>
          <a:custGeom>
            <a:avLst/>
            <a:gdLst/>
            <a:ahLst/>
            <a:cxnLst/>
            <a:rect r="r" b="b" t="t" l="l"/>
            <a:pathLst>
              <a:path h="7713654" w="9699726">
                <a:moveTo>
                  <a:pt x="0" y="0"/>
                </a:moveTo>
                <a:lnTo>
                  <a:pt x="9699726" y="0"/>
                </a:lnTo>
                <a:lnTo>
                  <a:pt x="9699726" y="7713654"/>
                </a:lnTo>
                <a:lnTo>
                  <a:pt x="0" y="7713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3" t="0" r="-246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44646"/>
            <a:ext cx="7066041" cy="4071442"/>
          </a:xfrm>
          <a:custGeom>
            <a:avLst/>
            <a:gdLst/>
            <a:ahLst/>
            <a:cxnLst/>
            <a:rect r="r" b="b" t="t" l="l"/>
            <a:pathLst>
              <a:path h="4071442" w="7066041">
                <a:moveTo>
                  <a:pt x="0" y="0"/>
                </a:moveTo>
                <a:lnTo>
                  <a:pt x="7066041" y="0"/>
                </a:lnTo>
                <a:lnTo>
                  <a:pt x="7066041" y="4071442"/>
                </a:lnTo>
                <a:lnTo>
                  <a:pt x="0" y="4071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0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616088"/>
            <a:ext cx="7066041" cy="4228475"/>
          </a:xfrm>
          <a:custGeom>
            <a:avLst/>
            <a:gdLst/>
            <a:ahLst/>
            <a:cxnLst/>
            <a:rect r="r" b="b" t="t" l="l"/>
            <a:pathLst>
              <a:path h="4228475" w="7066041">
                <a:moveTo>
                  <a:pt x="0" y="0"/>
                </a:moveTo>
                <a:lnTo>
                  <a:pt x="7066041" y="0"/>
                </a:lnTo>
                <a:lnTo>
                  <a:pt x="7066041" y="4228475"/>
                </a:lnTo>
                <a:lnTo>
                  <a:pt x="0" y="4228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18" t="0" r="-371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15841" y="69850"/>
            <a:ext cx="9456319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Neue Machina Ultra-Bold"/>
              </a:rPr>
              <a:t>DEMOS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69826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84449" y="591298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8073" y="3070199"/>
            <a:ext cx="18080959" cy="6461295"/>
            <a:chOff x="0" y="0"/>
            <a:chExt cx="24107946" cy="861505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6191421" y="0"/>
              <a:ext cx="5720671" cy="8615059"/>
              <a:chOff x="0" y="0"/>
              <a:chExt cx="1565187" cy="235709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65188" cy="2357098"/>
              </a:xfrm>
              <a:custGeom>
                <a:avLst/>
                <a:gdLst/>
                <a:ahLst/>
                <a:cxnLst/>
                <a:rect r="r" b="b" t="t" l="l"/>
                <a:pathLst>
                  <a:path h="2357098" w="1565188">
                    <a:moveTo>
                      <a:pt x="1440727" y="2357098"/>
                    </a:moveTo>
                    <a:lnTo>
                      <a:pt x="124460" y="2357098"/>
                    </a:lnTo>
                    <a:cubicBezTo>
                      <a:pt x="55880" y="2357098"/>
                      <a:pt x="0" y="2301218"/>
                      <a:pt x="0" y="223263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2232638"/>
                    </a:lnTo>
                    <a:cubicBezTo>
                      <a:pt x="1565188" y="2301218"/>
                      <a:pt x="1509307" y="2357098"/>
                      <a:pt x="1440727" y="2357098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6599639" y="437552"/>
              <a:ext cx="4904236" cy="4904236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25000" r="0" b="-25000"/>
                </a:stretch>
              </a:blip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19050"/>
                    </a:moveTo>
                    <a:cubicBezTo>
                      <a:pt x="5769610" y="19050"/>
                      <a:pt x="6330950" y="580390"/>
                      <a:pt x="6330950" y="1270000"/>
                    </a:cubicBezTo>
                    <a:lnTo>
                      <a:pt x="6330950" y="5080000"/>
                    </a:lnTo>
                    <a:cubicBezTo>
                      <a:pt x="6330950" y="5769610"/>
                      <a:pt x="5769610" y="6330950"/>
                      <a:pt x="5080000" y="6330950"/>
                    </a:cubicBezTo>
                    <a:lnTo>
                      <a:pt x="1270000" y="6330950"/>
                    </a:lnTo>
                    <a:cubicBezTo>
                      <a:pt x="580390" y="6330950"/>
                      <a:pt x="19050" y="5769610"/>
                      <a:pt x="19050" y="5080000"/>
                    </a:cubicBezTo>
                    <a:lnTo>
                      <a:pt x="19050" y="1270000"/>
                    </a:lnTo>
                    <a:cubicBezTo>
                      <a:pt x="19050" y="580390"/>
                      <a:pt x="580390" y="19050"/>
                      <a:pt x="1270000" y="19050"/>
                    </a:cubicBezTo>
                    <a:lnTo>
                      <a:pt x="5080000" y="19050"/>
                    </a:lnTo>
                    <a:moveTo>
                      <a:pt x="5080000" y="0"/>
                    </a:moveTo>
                    <a:lnTo>
                      <a:pt x="1270000" y="0"/>
                    </a:lnTo>
                    <a:cubicBezTo>
                      <a:pt x="568960" y="0"/>
                      <a:pt x="0" y="568960"/>
                      <a:pt x="0" y="1270000"/>
                    </a:cubicBezTo>
                    <a:lnTo>
                      <a:pt x="0" y="5080000"/>
                    </a:lnTo>
                    <a:cubicBezTo>
                      <a:pt x="0" y="5781040"/>
                      <a:pt x="568960" y="6350000"/>
                      <a:pt x="1270000" y="6350000"/>
                    </a:cubicBezTo>
                    <a:lnTo>
                      <a:pt x="5080000" y="6350000"/>
                    </a:lnTo>
                    <a:cubicBezTo>
                      <a:pt x="5781040" y="6350000"/>
                      <a:pt x="6350000" y="5781040"/>
                      <a:pt x="6350000" y="5080000"/>
                    </a:cubicBezTo>
                    <a:lnTo>
                      <a:pt x="6350000" y="1270000"/>
                    </a:lnTo>
                    <a:cubicBezTo>
                      <a:pt x="6350000" y="568960"/>
                      <a:pt x="5781040" y="0"/>
                      <a:pt x="5080000" y="0"/>
                    </a:cubicBezTo>
                    <a:lnTo>
                      <a:pt x="5080000" y="0"/>
                    </a:lnTo>
                    <a:close/>
                  </a:path>
                </a:pathLst>
              </a:custGeom>
              <a:solidFill>
                <a:srgbClr val="2CA0E2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6655345" y="5437491"/>
              <a:ext cx="4792825" cy="568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4"/>
                </a:lnSpc>
              </a:pPr>
              <a:r>
                <a:rPr lang="en-US" sz="2624">
                  <a:solidFill>
                    <a:srgbClr val="FFFFFF"/>
                  </a:solidFill>
                  <a:latin typeface="Montserrat Bold"/>
                </a:rPr>
                <a:t>Hussien Amr Talaat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672537" y="6697083"/>
              <a:ext cx="2758440" cy="568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4"/>
                </a:lnSpc>
                <a:spcBef>
                  <a:spcPct val="0"/>
                </a:spcBef>
              </a:pPr>
              <a:r>
                <a:rPr lang="en-US" sz="2624">
                  <a:solidFill>
                    <a:srgbClr val="FFFFFF"/>
                  </a:solidFill>
                  <a:latin typeface="Montserrat Bold"/>
                </a:rPr>
                <a:t>2020/00770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18387275" y="0"/>
              <a:ext cx="5720671" cy="8329173"/>
              <a:chOff x="0" y="0"/>
              <a:chExt cx="1565187" cy="227887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65188" cy="2278879"/>
              </a:xfrm>
              <a:custGeom>
                <a:avLst/>
                <a:gdLst/>
                <a:ahLst/>
                <a:cxnLst/>
                <a:rect r="r" b="b" t="t" l="l"/>
                <a:pathLst>
                  <a:path h="2278879" w="1565188">
                    <a:moveTo>
                      <a:pt x="1440727" y="2278879"/>
                    </a:moveTo>
                    <a:lnTo>
                      <a:pt x="124460" y="2278879"/>
                    </a:lnTo>
                    <a:cubicBezTo>
                      <a:pt x="55880" y="2278879"/>
                      <a:pt x="0" y="2222999"/>
                      <a:pt x="0" y="215441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2154419"/>
                    </a:lnTo>
                    <a:cubicBezTo>
                      <a:pt x="1565188" y="2222999"/>
                      <a:pt x="1509307" y="2278879"/>
                      <a:pt x="1440727" y="2278879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8980782" y="5583363"/>
              <a:ext cx="4792825" cy="568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4"/>
                </a:lnSpc>
              </a:pPr>
              <a:r>
                <a:rPr lang="en-US" sz="2624">
                  <a:solidFill>
                    <a:srgbClr val="FFFFFF"/>
                  </a:solidFill>
                  <a:latin typeface="Montserrat Bold"/>
                </a:rPr>
                <a:t>Youssef Mohamed</a:t>
              </a:r>
            </a:p>
          </p:txBody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18980782" y="437552"/>
              <a:ext cx="4904236" cy="4904236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5572" r="0" b="-19062"/>
                </a:stretch>
              </a:blip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19050"/>
                    </a:moveTo>
                    <a:cubicBezTo>
                      <a:pt x="5769610" y="19050"/>
                      <a:pt x="6330950" y="580390"/>
                      <a:pt x="6330950" y="1270000"/>
                    </a:cubicBezTo>
                    <a:lnTo>
                      <a:pt x="6330950" y="5080000"/>
                    </a:lnTo>
                    <a:cubicBezTo>
                      <a:pt x="6330950" y="5769610"/>
                      <a:pt x="5769610" y="6330950"/>
                      <a:pt x="5080000" y="6330950"/>
                    </a:cubicBezTo>
                    <a:lnTo>
                      <a:pt x="1270000" y="6330950"/>
                    </a:lnTo>
                    <a:cubicBezTo>
                      <a:pt x="580390" y="6330950"/>
                      <a:pt x="19050" y="5769610"/>
                      <a:pt x="19050" y="5080000"/>
                    </a:cubicBezTo>
                    <a:lnTo>
                      <a:pt x="19050" y="1270000"/>
                    </a:lnTo>
                    <a:cubicBezTo>
                      <a:pt x="19050" y="580390"/>
                      <a:pt x="580390" y="19050"/>
                      <a:pt x="1270000" y="19050"/>
                    </a:cubicBezTo>
                    <a:lnTo>
                      <a:pt x="5080000" y="19050"/>
                    </a:lnTo>
                    <a:moveTo>
                      <a:pt x="5080000" y="0"/>
                    </a:moveTo>
                    <a:lnTo>
                      <a:pt x="1270000" y="0"/>
                    </a:lnTo>
                    <a:cubicBezTo>
                      <a:pt x="568960" y="0"/>
                      <a:pt x="0" y="568960"/>
                      <a:pt x="0" y="1270000"/>
                    </a:cubicBezTo>
                    <a:lnTo>
                      <a:pt x="0" y="5080000"/>
                    </a:lnTo>
                    <a:cubicBezTo>
                      <a:pt x="0" y="5781040"/>
                      <a:pt x="568960" y="6350000"/>
                      <a:pt x="1270000" y="6350000"/>
                    </a:cubicBezTo>
                    <a:lnTo>
                      <a:pt x="5080000" y="6350000"/>
                    </a:lnTo>
                    <a:cubicBezTo>
                      <a:pt x="5781040" y="6350000"/>
                      <a:pt x="6350000" y="5781040"/>
                      <a:pt x="6350000" y="5080000"/>
                    </a:cubicBezTo>
                    <a:lnTo>
                      <a:pt x="6350000" y="1270000"/>
                    </a:lnTo>
                    <a:cubicBezTo>
                      <a:pt x="6350000" y="568960"/>
                      <a:pt x="5781040" y="0"/>
                      <a:pt x="5080000" y="0"/>
                    </a:cubicBezTo>
                    <a:lnTo>
                      <a:pt x="5080000" y="0"/>
                    </a:lnTo>
                    <a:close/>
                  </a:path>
                </a:pathLst>
              </a:custGeom>
              <a:solidFill>
                <a:srgbClr val="2CA0E2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9464014" y="6643885"/>
              <a:ext cx="3937772" cy="311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593597" y="6697083"/>
              <a:ext cx="3567193" cy="568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4"/>
                </a:lnSpc>
                <a:spcBef>
                  <a:spcPct val="0"/>
                </a:spcBef>
              </a:pPr>
              <a:r>
                <a:rPr lang="en-US" sz="2624">
                  <a:solidFill>
                    <a:srgbClr val="FFFFFF"/>
                  </a:solidFill>
                  <a:latin typeface="Montserrat Bold"/>
                </a:rPr>
                <a:t>2020/02130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12381993" y="0"/>
              <a:ext cx="5720671" cy="7954637"/>
              <a:chOff x="0" y="0"/>
              <a:chExt cx="1565187" cy="21764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65188" cy="2176405"/>
              </a:xfrm>
              <a:custGeom>
                <a:avLst/>
                <a:gdLst/>
                <a:ahLst/>
                <a:cxnLst/>
                <a:rect r="r" b="b" t="t" l="l"/>
                <a:pathLst>
                  <a:path h="2176405" w="1565188">
                    <a:moveTo>
                      <a:pt x="1440727" y="2176405"/>
                    </a:moveTo>
                    <a:lnTo>
                      <a:pt x="124460" y="2176405"/>
                    </a:lnTo>
                    <a:cubicBezTo>
                      <a:pt x="55880" y="2176405"/>
                      <a:pt x="0" y="2120525"/>
                      <a:pt x="0" y="205194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2051945"/>
                    </a:lnTo>
                    <a:cubicBezTo>
                      <a:pt x="1565188" y="2120525"/>
                      <a:pt x="1509307" y="2176405"/>
                      <a:pt x="1440727" y="2176405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12790210" y="437552"/>
              <a:ext cx="4904236" cy="4904236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888" t="0" r="-38888" b="0"/>
                </a:stretch>
              </a:blip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19050"/>
                    </a:moveTo>
                    <a:cubicBezTo>
                      <a:pt x="5769610" y="19050"/>
                      <a:pt x="6330950" y="580390"/>
                      <a:pt x="6330950" y="1270000"/>
                    </a:cubicBezTo>
                    <a:lnTo>
                      <a:pt x="6330950" y="5080000"/>
                    </a:lnTo>
                    <a:cubicBezTo>
                      <a:pt x="6330950" y="5769610"/>
                      <a:pt x="5769610" y="6330950"/>
                      <a:pt x="5080000" y="6330950"/>
                    </a:cubicBezTo>
                    <a:lnTo>
                      <a:pt x="1270000" y="6330950"/>
                    </a:lnTo>
                    <a:cubicBezTo>
                      <a:pt x="580390" y="6330950"/>
                      <a:pt x="19050" y="5769610"/>
                      <a:pt x="19050" y="5080000"/>
                    </a:cubicBezTo>
                    <a:lnTo>
                      <a:pt x="19050" y="1270000"/>
                    </a:lnTo>
                    <a:cubicBezTo>
                      <a:pt x="19050" y="580390"/>
                      <a:pt x="580390" y="19050"/>
                      <a:pt x="1270000" y="19050"/>
                    </a:cubicBezTo>
                    <a:lnTo>
                      <a:pt x="5080000" y="19050"/>
                    </a:lnTo>
                    <a:moveTo>
                      <a:pt x="5080000" y="0"/>
                    </a:moveTo>
                    <a:lnTo>
                      <a:pt x="1270000" y="0"/>
                    </a:lnTo>
                    <a:cubicBezTo>
                      <a:pt x="568960" y="0"/>
                      <a:pt x="0" y="568960"/>
                      <a:pt x="0" y="1270000"/>
                    </a:cubicBezTo>
                    <a:lnTo>
                      <a:pt x="0" y="5080000"/>
                    </a:lnTo>
                    <a:cubicBezTo>
                      <a:pt x="0" y="5781040"/>
                      <a:pt x="568960" y="6350000"/>
                      <a:pt x="1270000" y="6350000"/>
                    </a:cubicBezTo>
                    <a:lnTo>
                      <a:pt x="5080000" y="6350000"/>
                    </a:lnTo>
                    <a:cubicBezTo>
                      <a:pt x="5781040" y="6350000"/>
                      <a:pt x="6350000" y="5781040"/>
                      <a:pt x="6350000" y="5080000"/>
                    </a:cubicBezTo>
                    <a:lnTo>
                      <a:pt x="6350000" y="1270000"/>
                    </a:lnTo>
                    <a:cubicBezTo>
                      <a:pt x="6350000" y="568960"/>
                      <a:pt x="5781040" y="0"/>
                      <a:pt x="5080000" y="0"/>
                    </a:cubicBezTo>
                    <a:lnTo>
                      <a:pt x="5080000" y="0"/>
                    </a:lnTo>
                    <a:close/>
                  </a:path>
                </a:pathLst>
              </a:custGeom>
              <a:solidFill>
                <a:srgbClr val="2CA0E2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13273442" y="6643819"/>
              <a:ext cx="3937772" cy="311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2845916" y="5437491"/>
              <a:ext cx="4792825" cy="568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4"/>
                </a:lnSpc>
              </a:pPr>
              <a:r>
                <a:rPr lang="en-US" sz="2624">
                  <a:solidFill>
                    <a:srgbClr val="FFFFFF"/>
                  </a:solidFill>
                  <a:latin typeface="Montserrat Bold"/>
                </a:rPr>
                <a:t>Seif Nasser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3548363" y="6697083"/>
              <a:ext cx="3387931" cy="568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4"/>
                </a:lnSpc>
                <a:spcBef>
                  <a:spcPct val="0"/>
                </a:spcBef>
              </a:pPr>
              <a:r>
                <a:rPr lang="en-US" sz="2624">
                  <a:solidFill>
                    <a:srgbClr val="FFFFFF"/>
                  </a:solidFill>
                  <a:latin typeface="Montserrat Bold"/>
                </a:rPr>
                <a:t>2020/02058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0" y="0"/>
              <a:ext cx="5732257" cy="8250801"/>
              <a:chOff x="0" y="0"/>
              <a:chExt cx="1565187" cy="225287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565188" cy="2252874"/>
              </a:xfrm>
              <a:custGeom>
                <a:avLst/>
                <a:gdLst/>
                <a:ahLst/>
                <a:cxnLst/>
                <a:rect r="r" b="b" t="t" l="l"/>
                <a:pathLst>
                  <a:path h="2252874" w="1565188">
                    <a:moveTo>
                      <a:pt x="1440727" y="2252874"/>
                    </a:moveTo>
                    <a:lnTo>
                      <a:pt x="124460" y="2252874"/>
                    </a:lnTo>
                    <a:cubicBezTo>
                      <a:pt x="55880" y="2252874"/>
                      <a:pt x="0" y="2196994"/>
                      <a:pt x="0" y="212841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2128414"/>
                    </a:lnTo>
                    <a:cubicBezTo>
                      <a:pt x="1565188" y="2196994"/>
                      <a:pt x="1509307" y="2252874"/>
                      <a:pt x="1440727" y="2252874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409044" y="438438"/>
              <a:ext cx="4914168" cy="4914168"/>
              <a:chOff x="0" y="0"/>
              <a:chExt cx="6350000" cy="63500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6307" t="0" r="-6307" b="0"/>
                </a:stretch>
              </a:blip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19050"/>
                    </a:moveTo>
                    <a:cubicBezTo>
                      <a:pt x="5769610" y="19050"/>
                      <a:pt x="6330950" y="580390"/>
                      <a:pt x="6330950" y="1270000"/>
                    </a:cubicBezTo>
                    <a:lnTo>
                      <a:pt x="6330950" y="5080000"/>
                    </a:lnTo>
                    <a:cubicBezTo>
                      <a:pt x="6330950" y="5769610"/>
                      <a:pt x="5769610" y="6330950"/>
                      <a:pt x="5080000" y="6330950"/>
                    </a:cubicBezTo>
                    <a:lnTo>
                      <a:pt x="1270000" y="6330950"/>
                    </a:lnTo>
                    <a:cubicBezTo>
                      <a:pt x="580390" y="6330950"/>
                      <a:pt x="19050" y="5769610"/>
                      <a:pt x="19050" y="5080000"/>
                    </a:cubicBezTo>
                    <a:lnTo>
                      <a:pt x="19050" y="1270000"/>
                    </a:lnTo>
                    <a:cubicBezTo>
                      <a:pt x="19050" y="580390"/>
                      <a:pt x="580390" y="19050"/>
                      <a:pt x="1270000" y="19050"/>
                    </a:cubicBezTo>
                    <a:lnTo>
                      <a:pt x="5080000" y="19050"/>
                    </a:lnTo>
                    <a:moveTo>
                      <a:pt x="5080000" y="0"/>
                    </a:moveTo>
                    <a:lnTo>
                      <a:pt x="1270000" y="0"/>
                    </a:lnTo>
                    <a:cubicBezTo>
                      <a:pt x="568960" y="0"/>
                      <a:pt x="0" y="568960"/>
                      <a:pt x="0" y="1270000"/>
                    </a:cubicBezTo>
                    <a:lnTo>
                      <a:pt x="0" y="5080000"/>
                    </a:lnTo>
                    <a:cubicBezTo>
                      <a:pt x="0" y="5781040"/>
                      <a:pt x="568960" y="6350000"/>
                      <a:pt x="1270000" y="6350000"/>
                    </a:cubicBezTo>
                    <a:lnTo>
                      <a:pt x="5080000" y="6350000"/>
                    </a:lnTo>
                    <a:cubicBezTo>
                      <a:pt x="5781040" y="6350000"/>
                      <a:pt x="6350000" y="5781040"/>
                      <a:pt x="6350000" y="5080000"/>
                    </a:cubicBezTo>
                    <a:lnTo>
                      <a:pt x="6350000" y="1270000"/>
                    </a:lnTo>
                    <a:cubicBezTo>
                      <a:pt x="6350000" y="568960"/>
                      <a:pt x="5781040" y="0"/>
                      <a:pt x="5080000" y="0"/>
                    </a:cubicBezTo>
                    <a:lnTo>
                      <a:pt x="5080000" y="0"/>
                    </a:lnTo>
                    <a:close/>
                  </a:path>
                </a:pathLst>
              </a:custGeom>
              <a:solidFill>
                <a:srgbClr val="2CA0E2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939592" y="7689755"/>
              <a:ext cx="3853074" cy="482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7"/>
                </a:lnSpc>
              </a:pPr>
              <a:r>
                <a:rPr lang="en-US" sz="2169">
                  <a:solidFill>
                    <a:srgbClr val="FFFFFF"/>
                  </a:solidFill>
                  <a:latin typeface="Montserrat"/>
                </a:rPr>
                <a:t>Team Leader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64863" y="5437491"/>
              <a:ext cx="4802531" cy="11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2"/>
                </a:lnSpc>
              </a:pPr>
              <a:r>
                <a:rPr lang="en-US" sz="2630">
                  <a:solidFill>
                    <a:srgbClr val="FFFFFF"/>
                  </a:solidFill>
                  <a:latin typeface="Montserrat Bold"/>
                </a:rPr>
                <a:t>Ahmed Mohamed Said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985928" y="6697083"/>
              <a:ext cx="3567193" cy="568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4"/>
                </a:lnSpc>
                <a:spcBef>
                  <a:spcPct val="0"/>
                </a:spcBef>
              </a:pPr>
              <a:r>
                <a:rPr lang="en-US" sz="2624">
                  <a:solidFill>
                    <a:srgbClr val="FFFFFF"/>
                  </a:solidFill>
                  <a:latin typeface="Montserrat Bold"/>
                </a:rPr>
                <a:t>2020/10587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4776" y="-5433934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900116" y="2811482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8486" y="19419"/>
            <a:ext cx="10837236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044978"/>
            <a:ext cx="9144000" cy="219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932" indent="-340466" lvl="1">
              <a:lnSpc>
                <a:spcPts val="4415"/>
              </a:lnSpc>
              <a:buFont typeface="Arial"/>
              <a:buChar char="•"/>
            </a:pPr>
            <a:r>
              <a:rPr lang="en-US" sz="3153">
                <a:solidFill>
                  <a:srgbClr val="FFFFFF"/>
                </a:solidFill>
                <a:latin typeface="Neue Machina"/>
              </a:rPr>
              <a:t>With 20 million players worldwide in over 185 countries, squash is considered one of the most famous sports in the world.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622218"/>
            <a:ext cx="9144000" cy="269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7974" indent="-343987" lvl="1">
              <a:lnSpc>
                <a:spcPts val="4461"/>
              </a:lnSpc>
              <a:buFont typeface="Arial"/>
              <a:buChar char="•"/>
            </a:pPr>
            <a:r>
              <a:rPr lang="en-US" sz="3186" spc="-63">
                <a:solidFill>
                  <a:srgbClr val="FFFFFF"/>
                </a:solidFill>
                <a:latin typeface="Neue Machina"/>
              </a:rPr>
              <a:t>The need for an advanced refereeing system has emerged to reduce human error and improve the overall squash experience.</a:t>
            </a:r>
          </a:p>
          <a:p>
            <a:pPr>
              <a:lnSpc>
                <a:spcPts val="362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7552486"/>
            <a:ext cx="8744002" cy="279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7974" indent="-343987" lvl="1">
              <a:lnSpc>
                <a:spcPts val="4461"/>
              </a:lnSpc>
              <a:buFont typeface="Arial"/>
              <a:buChar char="•"/>
            </a:pPr>
            <a:r>
              <a:rPr lang="en-US" sz="3186" spc="-63">
                <a:solidFill>
                  <a:srgbClr val="FFFFFF"/>
                </a:solidFill>
                <a:latin typeface="Neue Machina"/>
              </a:rPr>
              <a:t>The system hopes to ensure fair and consistent decisions, revolutionize playing and watching squash, and embrace technological innovation.</a:t>
            </a:r>
          </a:p>
          <a:p>
            <a:pPr>
              <a:lnSpc>
                <a:spcPts val="446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9491" y="5459184"/>
            <a:ext cx="9054509" cy="215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6383" indent="-333191" lvl="1">
              <a:lnSpc>
                <a:spcPts val="4321"/>
              </a:lnSpc>
              <a:buFont typeface="Arial"/>
              <a:buChar char="•"/>
            </a:pPr>
            <a:r>
              <a:rPr lang="en-US" sz="3086">
                <a:solidFill>
                  <a:srgbClr val="FFFFFF"/>
                </a:solidFill>
                <a:latin typeface="Neue Machina"/>
              </a:rPr>
              <a:t>Our project aims to develop a functional squash system that uses computer vision and machine learning to autonomously and accurately officiate in real time.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13706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6948456">
            <a:off x="4136855" y="3003264"/>
            <a:ext cx="3303569" cy="3561800"/>
          </a:xfrm>
          <a:custGeom>
            <a:avLst/>
            <a:gdLst/>
            <a:ahLst/>
            <a:cxnLst/>
            <a:rect r="r" b="b" t="t" l="l"/>
            <a:pathLst>
              <a:path h="3561800" w="3303569">
                <a:moveTo>
                  <a:pt x="3303569" y="3561800"/>
                </a:moveTo>
                <a:lnTo>
                  <a:pt x="0" y="3561800"/>
                </a:lnTo>
                <a:lnTo>
                  <a:pt x="0" y="0"/>
                </a:lnTo>
                <a:lnTo>
                  <a:pt x="3303569" y="0"/>
                </a:lnTo>
                <a:lnTo>
                  <a:pt x="3303569" y="3561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31855">
            <a:off x="11584376" y="3932620"/>
            <a:ext cx="3312601" cy="3571537"/>
          </a:xfrm>
          <a:custGeom>
            <a:avLst/>
            <a:gdLst/>
            <a:ahLst/>
            <a:cxnLst/>
            <a:rect r="r" b="b" t="t" l="l"/>
            <a:pathLst>
              <a:path h="3571537" w="3312601">
                <a:moveTo>
                  <a:pt x="0" y="0"/>
                </a:moveTo>
                <a:lnTo>
                  <a:pt x="3312601" y="0"/>
                </a:lnTo>
                <a:lnTo>
                  <a:pt x="3312601" y="3571537"/>
                </a:lnTo>
                <a:lnTo>
                  <a:pt x="0" y="35715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33852" y="229890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Motivation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3334" y="2753461"/>
            <a:ext cx="3892004" cy="96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8"/>
              </a:lnSpc>
            </a:pPr>
            <a:r>
              <a:rPr lang="en-US" sz="5591">
                <a:solidFill>
                  <a:srgbClr val="FFFFFF"/>
                </a:solidFill>
                <a:latin typeface="Neue Machina Ultra-Bold"/>
              </a:rPr>
              <a:t>Academic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75519" y="6443263"/>
            <a:ext cx="3451175" cy="96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8"/>
              </a:lnSpc>
            </a:pPr>
            <a:r>
              <a:rPr lang="en-US" sz="5591">
                <a:solidFill>
                  <a:srgbClr val="FFFFFF"/>
                </a:solidFill>
                <a:latin typeface="Neue Machina Ultra-Bold"/>
              </a:rPr>
              <a:t>Business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4871" y="1965164"/>
            <a:ext cx="7537106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This project aims to fill a research gap in squash refereeing systems using computer vision and machine learning. Also, we’re the first researchers to  add Artificial intelligence to the refereeing system of the game.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04765" y="6509938"/>
            <a:ext cx="7195734" cy="344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This project fulfills squash refereeing needs with a semi-automated system, meeting market demands for fair competition and improved viewing. It attracts investments, positions squash as a leader in sports technology, and ensures success for the 2028 Olympics.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46122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247556" y="3125236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13724" t="0" r="-23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66592" y="2797072"/>
            <a:ext cx="4290504" cy="6461228"/>
            <a:chOff x="0" y="0"/>
            <a:chExt cx="1565187" cy="2357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72755" y="3125236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9470" t="0" r="-2475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56104" y="2797072"/>
            <a:ext cx="4290504" cy="6461228"/>
            <a:chOff x="0" y="0"/>
            <a:chExt cx="1565187" cy="2357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362267" y="3125236"/>
            <a:ext cx="3678177" cy="367817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1746" t="0" r="-1746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086645" y="320106"/>
            <a:ext cx="10114711" cy="126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81"/>
              </a:lnSpc>
            </a:pPr>
            <a:r>
              <a:rPr lang="en-US" sz="7344">
                <a:solidFill>
                  <a:srgbClr val="FFFFFF"/>
                </a:solidFill>
                <a:latin typeface="Neue Machina Ultra-Bold"/>
              </a:rPr>
              <a:t>Problem statement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9980" y="7956245"/>
            <a:ext cx="2953329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</a:rPr>
              <a:t>hitting the floor twice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47556" y="6863283"/>
            <a:ext cx="3678177" cy="431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2524">
                <a:solidFill>
                  <a:srgbClr val="FFFFFF"/>
                </a:solidFill>
                <a:latin typeface="Montserrat Bold"/>
              </a:rPr>
              <a:t>double bounce notice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35179" y="7946786"/>
            <a:ext cx="295332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</a:rPr>
              <a:t>dizzinies, anxiety and others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14534" y="6863283"/>
            <a:ext cx="3594618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referee human errors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24691" y="8080128"/>
            <a:ext cx="29533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fans can be leverage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04046" y="6863283"/>
            <a:ext cx="3594618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Fans &amp; players pressure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96555" y="371647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similar system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127617" y="2867652"/>
            <a:ext cx="10556401" cy="10556401"/>
          </a:xfrm>
          <a:custGeom>
            <a:avLst/>
            <a:gdLst/>
            <a:ahLst/>
            <a:cxnLst/>
            <a:rect r="r" b="b" t="t" l="l"/>
            <a:pathLst>
              <a:path h="10556401" w="10556401">
                <a:moveTo>
                  <a:pt x="0" y="0"/>
                </a:moveTo>
                <a:lnTo>
                  <a:pt x="10556401" y="0"/>
                </a:lnTo>
                <a:lnTo>
                  <a:pt x="10556401" y="10556401"/>
                </a:lnTo>
                <a:lnTo>
                  <a:pt x="0" y="10556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586069" y="3018760"/>
            <a:ext cx="13140690" cy="1314069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545227" y="7485235"/>
            <a:ext cx="5281847" cy="5275244"/>
          </a:xfrm>
          <a:custGeom>
            <a:avLst/>
            <a:gdLst/>
            <a:ahLst/>
            <a:cxnLst/>
            <a:rect r="r" b="b" t="t" l="l"/>
            <a:pathLst>
              <a:path h="5275244" w="5281847">
                <a:moveTo>
                  <a:pt x="0" y="0"/>
                </a:moveTo>
                <a:lnTo>
                  <a:pt x="5281847" y="0"/>
                </a:lnTo>
                <a:lnTo>
                  <a:pt x="5281847" y="5275244"/>
                </a:lnTo>
                <a:lnTo>
                  <a:pt x="0" y="5275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6292997"/>
            <a:ext cx="6775749" cy="2413861"/>
            <a:chOff x="0" y="0"/>
            <a:chExt cx="9034332" cy="32184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4332" cy="3218481"/>
            </a:xfrm>
            <a:custGeom>
              <a:avLst/>
              <a:gdLst/>
              <a:ahLst/>
              <a:cxnLst/>
              <a:rect r="r" b="b" t="t" l="l"/>
              <a:pathLst>
                <a:path h="3218481" w="9034332">
                  <a:moveTo>
                    <a:pt x="0" y="0"/>
                  </a:moveTo>
                  <a:lnTo>
                    <a:pt x="9034332" y="0"/>
                  </a:lnTo>
                  <a:lnTo>
                    <a:pt x="9034332" y="3218481"/>
                  </a:lnTo>
                  <a:lnTo>
                    <a:pt x="0" y="3218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375" y="812020"/>
              <a:ext cx="8552594" cy="238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8"/>
                </a:lnSpc>
              </a:pPr>
              <a:r>
                <a:rPr lang="en-US" sz="2470">
                  <a:solidFill>
                    <a:srgbClr val="01204C"/>
                  </a:solidFill>
                  <a:latin typeface="Montserrat Medium"/>
                </a:rPr>
                <a:t>Detection and Tracking of a Fast-Moving Object in Squash</a:t>
              </a:r>
            </a:p>
            <a:p>
              <a:pPr algn="ctr">
                <a:lnSpc>
                  <a:spcPts val="3458"/>
                </a:lnSpc>
              </a:pPr>
              <a:r>
                <a:rPr lang="en-US" sz="2470">
                  <a:solidFill>
                    <a:srgbClr val="01204C"/>
                  </a:solidFill>
                  <a:latin typeface="Montserrat Medium"/>
                </a:rPr>
                <a:t> using a Low-Cost Approach</a:t>
              </a:r>
            </a:p>
            <a:p>
              <a:pPr algn="ctr">
                <a:lnSpc>
                  <a:spcPts val="405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976700" y="2385969"/>
            <a:ext cx="6858234" cy="2443246"/>
            <a:chOff x="0" y="0"/>
            <a:chExt cx="9144313" cy="32576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4313" cy="3257661"/>
            </a:xfrm>
            <a:custGeom>
              <a:avLst/>
              <a:gdLst/>
              <a:ahLst/>
              <a:cxnLst/>
              <a:rect r="r" b="b" t="t" l="l"/>
              <a:pathLst>
                <a:path h="3257661" w="9144313">
                  <a:moveTo>
                    <a:pt x="0" y="0"/>
                  </a:moveTo>
                  <a:lnTo>
                    <a:pt x="9144313" y="0"/>
                  </a:lnTo>
                  <a:lnTo>
                    <a:pt x="9144313" y="3257661"/>
                  </a:lnTo>
                  <a:lnTo>
                    <a:pt x="0" y="3257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11075" y="438034"/>
              <a:ext cx="6922163" cy="2314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0"/>
                </a:lnSpc>
                <a:spcBef>
                  <a:spcPct val="0"/>
                </a:spcBef>
              </a:pPr>
              <a:r>
                <a:rPr lang="en-US" sz="3364">
                  <a:solidFill>
                    <a:srgbClr val="01204C"/>
                  </a:solidFill>
                  <a:latin typeface="Montserrat Medium"/>
                </a:rPr>
                <a:t>A Computer Vision driven Squash Players Tracking System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429766" y="6263612"/>
            <a:ext cx="6858234" cy="2443246"/>
            <a:chOff x="0" y="0"/>
            <a:chExt cx="9144313" cy="32576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44313" cy="3257661"/>
            </a:xfrm>
            <a:custGeom>
              <a:avLst/>
              <a:gdLst/>
              <a:ahLst/>
              <a:cxnLst/>
              <a:rect r="r" b="b" t="t" l="l"/>
              <a:pathLst>
                <a:path h="3257661" w="9144313">
                  <a:moveTo>
                    <a:pt x="0" y="0"/>
                  </a:moveTo>
                  <a:lnTo>
                    <a:pt x="9144313" y="0"/>
                  </a:lnTo>
                  <a:lnTo>
                    <a:pt x="9144313" y="3257661"/>
                  </a:lnTo>
                  <a:lnTo>
                    <a:pt x="0" y="3257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77206" y="445213"/>
              <a:ext cx="8589901" cy="2397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204C"/>
                  </a:solidFill>
                  <a:latin typeface="Montserrat Medium"/>
                </a:rPr>
                <a:t>Real Time Object Detection, Tracking, and Distance and Motion Estimation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1204C"/>
                  </a:solidFill>
                  <a:latin typeface="Montserrat Medium"/>
                </a:rPr>
                <a:t>based on Deep Learning: Application to Smart Mobility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78398" y="3075235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72669" y="-2592626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1" y="0"/>
                </a:lnTo>
                <a:lnTo>
                  <a:pt x="7242651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34020" y="1948728"/>
            <a:ext cx="9343546" cy="4826954"/>
          </a:xfrm>
          <a:custGeom>
            <a:avLst/>
            <a:gdLst/>
            <a:ahLst/>
            <a:cxnLst/>
            <a:rect r="r" b="b" t="t" l="l"/>
            <a:pathLst>
              <a:path h="4826954" w="9343546">
                <a:moveTo>
                  <a:pt x="0" y="0"/>
                </a:moveTo>
                <a:lnTo>
                  <a:pt x="9343546" y="0"/>
                </a:lnTo>
                <a:lnTo>
                  <a:pt x="9343546" y="4826954"/>
                </a:lnTo>
                <a:lnTo>
                  <a:pt x="0" y="4826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89" r="0" b="-529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73836" y="85886"/>
            <a:ext cx="1431886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system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470496"/>
            <a:ext cx="2877386" cy="60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9020" indent="-344510" lvl="1">
              <a:lnSpc>
                <a:spcPts val="4467"/>
              </a:lnSpc>
              <a:buFont typeface="Arial"/>
              <a:buChar char="•"/>
            </a:pPr>
            <a:r>
              <a:rPr lang="en-US" sz="3191">
                <a:solidFill>
                  <a:srgbClr val="FFFFFF"/>
                </a:solidFill>
                <a:latin typeface="Arial Bold"/>
              </a:rPr>
              <a:t>Data Input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508" y="5647690"/>
            <a:ext cx="3169982" cy="47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FFFFFF"/>
                </a:solidFill>
                <a:latin typeface="Montserrat Bold"/>
              </a:rPr>
              <a:t>• Data Gathering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78398" y="2310585"/>
            <a:ext cx="4498043" cy="166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9020" indent="-344510" lvl="1">
              <a:lnSpc>
                <a:spcPts val="4467"/>
              </a:lnSpc>
              <a:buFont typeface="Arial"/>
              <a:buChar char="•"/>
            </a:pPr>
            <a:r>
              <a:rPr lang="en-US" sz="3191">
                <a:solidFill>
                  <a:srgbClr val="FFFFFF"/>
                </a:solidFill>
                <a:latin typeface="Montserrat Bold"/>
              </a:rPr>
              <a:t>Decision making &amp; referee’s monitoring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67233" y="5638165"/>
            <a:ext cx="3920371" cy="53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9020" indent="-344510" lvl="1">
              <a:lnSpc>
                <a:spcPts val="4467"/>
              </a:lnSpc>
              <a:buFont typeface="Arial"/>
              <a:buChar char="•"/>
            </a:pPr>
            <a:r>
              <a:rPr lang="en-US" sz="3191">
                <a:solidFill>
                  <a:srgbClr val="FFFFFF"/>
                </a:solidFill>
                <a:latin typeface="Montserrat Bold"/>
              </a:rPr>
              <a:t>model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78490" y="8171439"/>
            <a:ext cx="3429238" cy="47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2662" indent="-301331" lvl="1">
              <a:lnSpc>
                <a:spcPts val="3907"/>
              </a:lnSpc>
              <a:buFont typeface="Arial"/>
              <a:buChar char="•"/>
            </a:pPr>
            <a:r>
              <a:rPr lang="en-US" sz="2791">
                <a:solidFill>
                  <a:srgbClr val="FFFFFF"/>
                </a:solidFill>
                <a:latin typeface="Montserrat Bold"/>
              </a:rPr>
              <a:t>Pre-Processing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65233" y="8171439"/>
            <a:ext cx="6926580" cy="47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2662" indent="-301331" lvl="1">
              <a:lnSpc>
                <a:spcPts val="3907"/>
              </a:lnSpc>
              <a:buFont typeface="Arial"/>
              <a:buChar char="•"/>
            </a:pPr>
            <a:r>
              <a:rPr lang="en-US" sz="2791">
                <a:solidFill>
                  <a:srgbClr val="FFFFFF"/>
                </a:solidFill>
                <a:latin typeface="Montserrat Bold"/>
              </a:rPr>
              <a:t>Computer Vision &amp; Deep Learning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824" y="670529"/>
            <a:ext cx="7019400" cy="4970298"/>
            <a:chOff x="0" y="0"/>
            <a:chExt cx="9359200" cy="6627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467947"/>
              <a:ext cx="9158654" cy="4854045"/>
            </a:xfrm>
            <a:custGeom>
              <a:avLst/>
              <a:gdLst/>
              <a:ahLst/>
              <a:cxnLst/>
              <a:rect r="r" b="b" t="t" l="l"/>
              <a:pathLst>
                <a:path h="4854045" w="9158654">
                  <a:moveTo>
                    <a:pt x="0" y="0"/>
                  </a:moveTo>
                  <a:lnTo>
                    <a:pt x="9158654" y="0"/>
                  </a:lnTo>
                  <a:lnTo>
                    <a:pt x="9158654" y="4854045"/>
                  </a:lnTo>
                  <a:lnTo>
                    <a:pt x="0" y="4854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066" r="0" b="-306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9359200" cy="6627064"/>
              <a:chOff x="0" y="0"/>
              <a:chExt cx="2560696" cy="181317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560696" cy="1813178"/>
              </a:xfrm>
              <a:custGeom>
                <a:avLst/>
                <a:gdLst/>
                <a:ahLst/>
                <a:cxnLst/>
                <a:rect r="r" b="b" t="t" l="l"/>
                <a:pathLst>
                  <a:path h="1813178" w="2560696">
                    <a:moveTo>
                      <a:pt x="2436236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36236" y="0"/>
                    </a:lnTo>
                    <a:cubicBezTo>
                      <a:pt x="2504816" y="0"/>
                      <a:pt x="2560696" y="55880"/>
                      <a:pt x="2560696" y="124460"/>
                    </a:cubicBezTo>
                    <a:lnTo>
                      <a:pt x="2560696" y="1688718"/>
                    </a:lnTo>
                    <a:cubicBezTo>
                      <a:pt x="2560696" y="1757298"/>
                      <a:pt x="2504816" y="1813178"/>
                      <a:pt x="2436236" y="1813178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482115" y="5350763"/>
              <a:ext cx="8194423" cy="61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6" indent="-302258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Montserrat Bold"/>
                </a:rPr>
                <a:t>Software proposal document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37824" y="5510329"/>
            <a:ext cx="7135518" cy="4776671"/>
            <a:chOff x="0" y="0"/>
            <a:chExt cx="9514024" cy="6368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432" y="0"/>
              <a:ext cx="9158654" cy="6368895"/>
            </a:xfrm>
            <a:custGeom>
              <a:avLst/>
              <a:gdLst/>
              <a:ahLst/>
              <a:cxnLst/>
              <a:rect r="r" b="b" t="t" l="l"/>
              <a:pathLst>
                <a:path h="6368895" w="9158654">
                  <a:moveTo>
                    <a:pt x="0" y="0"/>
                  </a:moveTo>
                  <a:lnTo>
                    <a:pt x="9158653" y="0"/>
                  </a:lnTo>
                  <a:lnTo>
                    <a:pt x="9158653" y="6368895"/>
                  </a:lnTo>
                  <a:lnTo>
                    <a:pt x="0" y="6368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282" t="-4665" r="-3880" b="-4665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9514024" cy="6368895"/>
              <a:chOff x="0" y="0"/>
              <a:chExt cx="2603056" cy="17425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03057" cy="1742543"/>
              </a:xfrm>
              <a:custGeom>
                <a:avLst/>
                <a:gdLst/>
                <a:ahLst/>
                <a:cxnLst/>
                <a:rect r="r" b="b" t="t" l="l"/>
                <a:pathLst>
                  <a:path h="1742543" w="2603057">
                    <a:moveTo>
                      <a:pt x="2478596" y="1742542"/>
                    </a:moveTo>
                    <a:lnTo>
                      <a:pt x="124460" y="1742542"/>
                    </a:lnTo>
                    <a:cubicBezTo>
                      <a:pt x="55880" y="1742542"/>
                      <a:pt x="0" y="1686663"/>
                      <a:pt x="0" y="161808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78597" y="0"/>
                    </a:lnTo>
                    <a:cubicBezTo>
                      <a:pt x="2547176" y="0"/>
                      <a:pt x="2603057" y="55880"/>
                      <a:pt x="2603057" y="124460"/>
                    </a:cubicBezTo>
                    <a:lnTo>
                      <a:pt x="2603057" y="1618083"/>
                    </a:lnTo>
                    <a:cubicBezTo>
                      <a:pt x="2603057" y="1686663"/>
                      <a:pt x="2547176" y="1742543"/>
                      <a:pt x="2478597" y="1742543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791987" y="4930620"/>
              <a:ext cx="5973001" cy="685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69281" indent="-334641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Montserrat Bold"/>
                </a:rPr>
                <a:t>Thesis statement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9891" y="-56779"/>
            <a:ext cx="9748766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deleiverable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936405" y="1423172"/>
            <a:ext cx="6356518" cy="5138489"/>
            <a:chOff x="0" y="0"/>
            <a:chExt cx="8475358" cy="68513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75358" cy="6851318"/>
            </a:xfrm>
            <a:custGeom>
              <a:avLst/>
              <a:gdLst/>
              <a:ahLst/>
              <a:cxnLst/>
              <a:rect r="r" b="b" t="t" l="l"/>
              <a:pathLst>
                <a:path h="6851318" w="8475358">
                  <a:moveTo>
                    <a:pt x="0" y="0"/>
                  </a:moveTo>
                  <a:lnTo>
                    <a:pt x="8475358" y="0"/>
                  </a:lnTo>
                  <a:lnTo>
                    <a:pt x="8475358" y="6851318"/>
                  </a:lnTo>
                  <a:lnTo>
                    <a:pt x="0" y="6851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5419" t="-21886" r="-56287" b="-25426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8475358" cy="6851318"/>
              <a:chOff x="0" y="0"/>
              <a:chExt cx="2318875" cy="187453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318875" cy="1874535"/>
              </a:xfrm>
              <a:custGeom>
                <a:avLst/>
                <a:gdLst/>
                <a:ahLst/>
                <a:cxnLst/>
                <a:rect r="r" b="b" t="t" l="l"/>
                <a:pathLst>
                  <a:path h="1874535" w="2318875">
                    <a:moveTo>
                      <a:pt x="2194415" y="1874535"/>
                    </a:moveTo>
                    <a:lnTo>
                      <a:pt x="124460" y="1874535"/>
                    </a:lnTo>
                    <a:cubicBezTo>
                      <a:pt x="55880" y="1874535"/>
                      <a:pt x="0" y="1818655"/>
                      <a:pt x="0" y="17500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94415" y="0"/>
                    </a:lnTo>
                    <a:cubicBezTo>
                      <a:pt x="2262995" y="0"/>
                      <a:pt x="2318875" y="55880"/>
                      <a:pt x="2318875" y="124460"/>
                    </a:cubicBezTo>
                    <a:lnTo>
                      <a:pt x="2318875" y="1750075"/>
                    </a:lnTo>
                    <a:cubicBezTo>
                      <a:pt x="2318875" y="1818655"/>
                      <a:pt x="2262995" y="1874535"/>
                      <a:pt x="2194415" y="1874535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56666" y="5763190"/>
              <a:ext cx="8318691" cy="624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14532" indent="-307266" lvl="1">
                <a:lnSpc>
                  <a:spcPts val="3984"/>
                </a:lnSpc>
                <a:buFont typeface="Arial"/>
                <a:buChar char="•"/>
              </a:pPr>
              <a:r>
                <a:rPr lang="en-US" sz="2846">
                  <a:solidFill>
                    <a:srgbClr val="FFFFFF"/>
                  </a:solidFill>
                  <a:latin typeface="Montserrat Bold"/>
                </a:rPr>
                <a:t>software requiremnts sheet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64430" y="6711458"/>
            <a:ext cx="6356518" cy="3575542"/>
            <a:chOff x="0" y="0"/>
            <a:chExt cx="8475358" cy="476738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475358" cy="4767389"/>
            </a:xfrm>
            <a:custGeom>
              <a:avLst/>
              <a:gdLst/>
              <a:ahLst/>
              <a:cxnLst/>
              <a:rect r="r" b="b" t="t" l="l"/>
              <a:pathLst>
                <a:path h="4767389" w="8475358">
                  <a:moveTo>
                    <a:pt x="0" y="0"/>
                  </a:moveTo>
                  <a:lnTo>
                    <a:pt x="8475358" y="0"/>
                  </a:lnTo>
                  <a:lnTo>
                    <a:pt x="8475358" y="4767389"/>
                  </a:lnTo>
                  <a:lnTo>
                    <a:pt x="0" y="4767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8475358" cy="4767389"/>
              <a:chOff x="0" y="0"/>
              <a:chExt cx="2318875" cy="130436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318875" cy="1304367"/>
              </a:xfrm>
              <a:custGeom>
                <a:avLst/>
                <a:gdLst/>
                <a:ahLst/>
                <a:cxnLst/>
                <a:rect r="r" b="b" t="t" l="l"/>
                <a:pathLst>
                  <a:path h="1304367" w="2318875">
                    <a:moveTo>
                      <a:pt x="2194415" y="1304367"/>
                    </a:moveTo>
                    <a:lnTo>
                      <a:pt x="124460" y="1304367"/>
                    </a:lnTo>
                    <a:cubicBezTo>
                      <a:pt x="55880" y="1304367"/>
                      <a:pt x="0" y="1248487"/>
                      <a:pt x="0" y="117990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94415" y="0"/>
                    </a:lnTo>
                    <a:cubicBezTo>
                      <a:pt x="2262995" y="0"/>
                      <a:pt x="2318875" y="55880"/>
                      <a:pt x="2318875" y="124460"/>
                    </a:cubicBezTo>
                    <a:lnTo>
                      <a:pt x="2318875" y="1179907"/>
                    </a:lnTo>
                    <a:cubicBezTo>
                      <a:pt x="2318875" y="1248487"/>
                      <a:pt x="2262995" y="1304367"/>
                      <a:pt x="2194415" y="1304367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77685" y="3724895"/>
              <a:ext cx="8045252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Montserrat Bold"/>
                </a:rPr>
                <a:t>Research and Academic Papers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320949" y="1628824"/>
            <a:ext cx="4967051" cy="4519974"/>
            <a:chOff x="0" y="0"/>
            <a:chExt cx="6622735" cy="60266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22735" cy="6026632"/>
            </a:xfrm>
            <a:custGeom>
              <a:avLst/>
              <a:gdLst/>
              <a:ahLst/>
              <a:cxnLst/>
              <a:rect r="r" b="b" t="t" l="l"/>
              <a:pathLst>
                <a:path h="6026632" w="6622735">
                  <a:moveTo>
                    <a:pt x="0" y="0"/>
                  </a:moveTo>
                  <a:lnTo>
                    <a:pt x="6622735" y="0"/>
                  </a:lnTo>
                  <a:lnTo>
                    <a:pt x="6622735" y="6026632"/>
                  </a:lnTo>
                  <a:lnTo>
                    <a:pt x="0" y="6026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1051" t="0" r="-724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0" y="0"/>
              <a:ext cx="6622735" cy="6026632"/>
              <a:chOff x="0" y="0"/>
              <a:chExt cx="1811994" cy="164889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811994" cy="1648899"/>
              </a:xfrm>
              <a:custGeom>
                <a:avLst/>
                <a:gdLst/>
                <a:ahLst/>
                <a:cxnLst/>
                <a:rect r="r" b="b" t="t" l="l"/>
                <a:pathLst>
                  <a:path h="1648899" w="1811994">
                    <a:moveTo>
                      <a:pt x="1687534" y="1648899"/>
                    </a:moveTo>
                    <a:lnTo>
                      <a:pt x="124460" y="1648899"/>
                    </a:lnTo>
                    <a:cubicBezTo>
                      <a:pt x="55880" y="1648899"/>
                      <a:pt x="0" y="1593019"/>
                      <a:pt x="0" y="152443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534" y="0"/>
                    </a:lnTo>
                    <a:cubicBezTo>
                      <a:pt x="1756114" y="0"/>
                      <a:pt x="1811994" y="55880"/>
                      <a:pt x="1811994" y="124460"/>
                    </a:cubicBezTo>
                    <a:lnTo>
                      <a:pt x="1811994" y="1524439"/>
                    </a:lnTo>
                    <a:cubicBezTo>
                      <a:pt x="1811994" y="1593019"/>
                      <a:pt x="1756114" y="1648899"/>
                      <a:pt x="1687534" y="1648899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27676" y="4851549"/>
              <a:ext cx="6295059" cy="957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4049" indent="-227025" lvl="1">
                <a:lnSpc>
                  <a:spcPts val="294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Montserrat Bold"/>
                </a:rPr>
                <a:t>Software Design Description </a:t>
              </a:r>
            </a:p>
            <a:p>
              <a:pPr algn="ctr">
                <a:lnSpc>
                  <a:spcPts val="2944"/>
                </a:lnSpc>
              </a:pPr>
              <a:r>
                <a:rPr lang="en-US" sz="2103">
                  <a:solidFill>
                    <a:srgbClr val="FFFFFF"/>
                  </a:solidFill>
                  <a:latin typeface="Montserrat Bold"/>
                </a:rPr>
                <a:t>(SDD) Document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320949" y="6148798"/>
            <a:ext cx="4967051" cy="4138202"/>
            <a:chOff x="0" y="0"/>
            <a:chExt cx="6622735" cy="55176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22735" cy="5517603"/>
            </a:xfrm>
            <a:custGeom>
              <a:avLst/>
              <a:gdLst/>
              <a:ahLst/>
              <a:cxnLst/>
              <a:rect r="r" b="b" t="t" l="l"/>
              <a:pathLst>
                <a:path h="5517603" w="6622735">
                  <a:moveTo>
                    <a:pt x="0" y="0"/>
                  </a:moveTo>
                  <a:lnTo>
                    <a:pt x="6622735" y="0"/>
                  </a:lnTo>
                  <a:lnTo>
                    <a:pt x="6622735" y="5517603"/>
                  </a:lnTo>
                  <a:lnTo>
                    <a:pt x="0" y="5517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6930" t="0" r="-31181" b="0"/>
              </a:stretch>
            </a:blipFill>
          </p:spPr>
        </p:sp>
        <p:grpSp>
          <p:nvGrpSpPr>
            <p:cNvPr name="Group 30" id="30"/>
            <p:cNvGrpSpPr/>
            <p:nvPr/>
          </p:nvGrpSpPr>
          <p:grpSpPr>
            <a:xfrm rot="0">
              <a:off x="0" y="0"/>
              <a:ext cx="6622735" cy="5517603"/>
              <a:chOff x="0" y="0"/>
              <a:chExt cx="1811994" cy="150962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811994" cy="1509628"/>
              </a:xfrm>
              <a:custGeom>
                <a:avLst/>
                <a:gdLst/>
                <a:ahLst/>
                <a:cxnLst/>
                <a:rect r="r" b="b" t="t" l="l"/>
                <a:pathLst>
                  <a:path h="1509628" w="1811994">
                    <a:moveTo>
                      <a:pt x="1687534" y="1509627"/>
                    </a:moveTo>
                    <a:lnTo>
                      <a:pt x="124460" y="1509627"/>
                    </a:lnTo>
                    <a:cubicBezTo>
                      <a:pt x="55880" y="1509627"/>
                      <a:pt x="0" y="1453748"/>
                      <a:pt x="0" y="13851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534" y="0"/>
                    </a:lnTo>
                    <a:cubicBezTo>
                      <a:pt x="1756114" y="0"/>
                      <a:pt x="1811994" y="55880"/>
                      <a:pt x="1811994" y="124460"/>
                    </a:cubicBezTo>
                    <a:lnTo>
                      <a:pt x="1811994" y="1385168"/>
                    </a:lnTo>
                    <a:cubicBezTo>
                      <a:pt x="1811994" y="1453748"/>
                      <a:pt x="1756114" y="1509628"/>
                      <a:pt x="1687534" y="1509628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605305" y="4735883"/>
              <a:ext cx="4847630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Montserrat Bold"/>
                </a:rPr>
                <a:t>Desktop Application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8315" y="3026594"/>
            <a:ext cx="12091369" cy="6231706"/>
          </a:xfrm>
          <a:custGeom>
            <a:avLst/>
            <a:gdLst/>
            <a:ahLst/>
            <a:cxnLst/>
            <a:rect r="r" b="b" t="t" l="l"/>
            <a:pathLst>
              <a:path h="6231706" w="12091369">
                <a:moveTo>
                  <a:pt x="0" y="0"/>
                </a:moveTo>
                <a:lnTo>
                  <a:pt x="12091370" y="0"/>
                </a:lnTo>
                <a:lnTo>
                  <a:pt x="12091370" y="6231706"/>
                </a:lnTo>
                <a:lnTo>
                  <a:pt x="0" y="6231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8675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Timeplan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DAF0K9SGBDE</dc:identifier>
  <dcterms:modified xsi:type="dcterms:W3CDTF">2011-08-01T06:04:30Z</dcterms:modified>
  <cp:revision>1</cp:revision>
  <dc:title>Semi-automated squash refereeing system using computer vision and machine learning</dc:title>
</cp:coreProperties>
</file>